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1" r:id="rId1"/>
  </p:sldMasterIdLst>
  <p:notesMasterIdLst>
    <p:notesMasterId r:id="rId40"/>
  </p:notesMasterIdLst>
  <p:sldIdLst>
    <p:sldId id="256" r:id="rId2"/>
    <p:sldId id="272" r:id="rId3"/>
    <p:sldId id="273" r:id="rId4"/>
    <p:sldId id="274" r:id="rId5"/>
    <p:sldId id="276" r:id="rId6"/>
    <p:sldId id="277" r:id="rId7"/>
    <p:sldId id="289" r:id="rId8"/>
    <p:sldId id="281" r:id="rId9"/>
    <p:sldId id="282" r:id="rId10"/>
    <p:sldId id="284" r:id="rId11"/>
    <p:sldId id="286" r:id="rId12"/>
    <p:sldId id="287" r:id="rId13"/>
    <p:sldId id="288" r:id="rId14"/>
    <p:sldId id="290" r:id="rId15"/>
    <p:sldId id="302" r:id="rId16"/>
    <p:sldId id="303" r:id="rId17"/>
    <p:sldId id="304" r:id="rId18"/>
    <p:sldId id="305" r:id="rId19"/>
    <p:sldId id="308" r:id="rId20"/>
    <p:sldId id="306" r:id="rId21"/>
    <p:sldId id="310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1" r:id="rId3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Tmavý styl 1 – zvýraznění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29" autoAdjust="0"/>
  </p:normalViewPr>
  <p:slideViewPr>
    <p:cSldViewPr showGuides="1">
      <p:cViewPr>
        <p:scale>
          <a:sx n="50" d="100"/>
          <a:sy n="50" d="100"/>
        </p:scale>
        <p:origin x="-3168" y="-1662"/>
      </p:cViewPr>
      <p:guideLst>
        <p:guide orient="horz" pos="913"/>
        <p:guide orient="horz" pos="3884"/>
        <p:guide pos="5420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916EA-B297-4F0B-851D-BD5704B201B7}" type="datetimeFigureOut">
              <a:rPr lang="cs-CZ" smtClean="0"/>
              <a:t>1.10.2015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B31FA-E905-4016-9D4B-970DF0C7EE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183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1224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511299" y="40896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 smtClean="0"/>
              <a:t>Kliknutím vložíte jméno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14" hasCustomPrompt="1"/>
          </p:nvPr>
        </p:nvSpPr>
        <p:spPr>
          <a:xfrm>
            <a:off x="1512000" y="48852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 smtClean="0"/>
              <a:t>Kliknutím vložíte datum a místo</a:t>
            </a:r>
          </a:p>
        </p:txBody>
      </p:sp>
      <p:sp>
        <p:nvSpPr>
          <p:cNvPr id="5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4" name="Zástupný symbol pro obrázek 4"/>
          <p:cNvSpPr>
            <a:spLocks noGrp="1" noChangeAspect="1"/>
          </p:cNvSpPr>
          <p:nvPr>
            <p:ph type="pic" sz="quarter" idx="16"/>
          </p:nvPr>
        </p:nvSpPr>
        <p:spPr>
          <a:xfrm>
            <a:off x="846000" y="40896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6" name="Zástupný symbol pro obrázek 4"/>
          <p:cNvSpPr>
            <a:spLocks noGrp="1" noChangeAspect="1"/>
          </p:cNvSpPr>
          <p:nvPr>
            <p:ph type="pic" sz="quarter" idx="17"/>
          </p:nvPr>
        </p:nvSpPr>
        <p:spPr>
          <a:xfrm>
            <a:off x="846000" y="48852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20" name="Obdélník 19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8" name="Přímá spojnice 17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81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2412000"/>
            <a:ext cx="8064000" cy="3744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Zástupný symbol pro text 5"/>
          <p:cNvSpPr>
            <a:spLocks noGrp="1"/>
          </p:cNvSpPr>
          <p:nvPr>
            <p:ph type="body" sz="quarter" idx="14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479379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285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44000" y="1800000"/>
            <a:ext cx="3960000" cy="4320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3621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4032000"/>
            <a:ext cx="8064000" cy="2088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3027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2412000"/>
            <a:ext cx="8064000" cy="3744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1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2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987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0" y="0"/>
            <a:ext cx="9144000" cy="67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3240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9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7" name="Obdélník 6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253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385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obsah 2"/>
          <p:cNvSpPr>
            <a:spLocks noGrp="1"/>
          </p:cNvSpPr>
          <p:nvPr>
            <p:ph idx="13"/>
          </p:nvPr>
        </p:nvSpPr>
        <p:spPr>
          <a:xfrm>
            <a:off x="4644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134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540000" y="4032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141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0" y="1080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1080000"/>
          </a:xfrm>
          <a:prstGeom prst="rect">
            <a:avLst/>
          </a:prstGeom>
        </p:spPr>
        <p:txBody>
          <a:bodyPr vert="horz" lIns="36000" tIns="0" rIns="36000" bIns="0" rtlCol="0" anchor="ctr" anchorCtr="0">
            <a:no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0000" y="1800000"/>
            <a:ext cx="8064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40000" y="6516000"/>
            <a:ext cx="111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692000" y="6516000"/>
            <a:ext cx="69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40000" y="6516000"/>
            <a:ext cx="468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0" y="6732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6" r:id="rId3"/>
    <p:sldLayoutId id="2147483677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82" r:id="rId10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32000" indent="-432000" algn="l" defTabSz="914400" rtl="0" eaLnBrk="1" latinLnBrk="0" hangingPunct="1">
        <a:lnSpc>
          <a:spcPts val="2880"/>
        </a:lnSpc>
        <a:spcBef>
          <a:spcPts val="600"/>
        </a:spcBef>
        <a:spcAft>
          <a:spcPts val="600"/>
        </a:spcAft>
        <a:buClr>
          <a:schemeClr val="accent2"/>
        </a:buClr>
        <a:buSzPct val="100000"/>
        <a:buFont typeface="Wingdings" panose="05000000000000000000" pitchFamily="2" charset="2"/>
        <a:buChar char="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66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8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70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lang="cs-CZ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422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iskp@mpsv.cz" TargetMode="External"/><Relationship Id="rId2" Type="http://schemas.openxmlformats.org/officeDocument/2006/relationships/hyperlink" Target="https://mseu.mssf.cz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mailto:iskp@mpsv.cz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mailto:iskp@mpsv.cz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mailto:iskp@mpsv.cz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fcr.cz/file/9143_1_1/" TargetMode="External"/><Relationship Id="rId2" Type="http://schemas.openxmlformats.org/officeDocument/2006/relationships/hyperlink" Target="http://www.esfcr.cz/dokumenty-opz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trukturalni-fondy.cz/cs/Jak-na-projekt/Elektronicka-zadost/Edukacni-videa" TargetMode="External"/><Relationship Id="rId4" Type="http://schemas.openxmlformats.org/officeDocument/2006/relationships/hyperlink" Target="http://www.esfcr.cz/modules/calls/?lang=1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>
                <a:solidFill>
                  <a:srgbClr val="0070C0"/>
                </a:solidFill>
              </a:rPr>
              <a:t>Ukázka portálu </a:t>
            </a:r>
            <a:r>
              <a:rPr lang="cs-CZ" u="sng" dirty="0" smtClean="0">
                <a:solidFill>
                  <a:srgbClr val="0070C0"/>
                </a:solidFill>
              </a:rPr>
              <a:t>IS KP14+</a:t>
            </a:r>
            <a:r>
              <a:rPr lang="cs-CZ" dirty="0">
                <a:solidFill>
                  <a:srgbClr val="0070C0"/>
                </a:solidFill>
              </a:rPr>
              <a:t/>
            </a:r>
            <a:br>
              <a:rPr lang="cs-CZ" dirty="0">
                <a:solidFill>
                  <a:srgbClr val="0070C0"/>
                </a:solidFill>
              </a:rPr>
            </a:br>
            <a:endParaRPr lang="cs-CZ" dirty="0"/>
          </a:p>
        </p:txBody>
      </p:sp>
      <p:pic>
        <p:nvPicPr>
          <p:cNvPr id="14" name="Zástupný symbol pro obrázek 13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00" y="2636837"/>
            <a:ext cx="540000" cy="540000"/>
          </a:xfrm>
        </p:spPr>
      </p:pic>
    </p:spTree>
    <p:extLst>
      <p:ext uri="{BB962C8B-B14F-4D97-AF65-F5344CB8AC3E}">
        <p14:creationId xmlns:p14="http://schemas.microsoft.com/office/powerpoint/2010/main" val="33746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Depeše - Správa složek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10</a:t>
            </a:fld>
            <a:endParaRPr lang="cs-CZ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20888"/>
            <a:ext cx="8424936" cy="4309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1888454" y="5618115"/>
            <a:ext cx="108012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Zástupný symbol pro obsah 8"/>
          <p:cNvSpPr>
            <a:spLocks noGrp="1"/>
          </p:cNvSpPr>
          <p:nvPr>
            <p:ph idx="10"/>
          </p:nvPr>
        </p:nvSpPr>
        <p:spPr>
          <a:xfrm>
            <a:off x="250155" y="1268760"/>
            <a:ext cx="8427815" cy="1224136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Možno vytvářet nové položky a podpoložky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Možno třídění depeší podle předem nastavených atributů (např. čísla výzvy, projektu atd.)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424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Nastavení notifikací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340768"/>
            <a:ext cx="8064000" cy="254723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Tlačítko </a:t>
            </a:r>
            <a:r>
              <a:rPr lang="cs-CZ" b="1" dirty="0" smtClean="0"/>
              <a:t>Profilu uživatele </a:t>
            </a:r>
            <a:r>
              <a:rPr lang="cs-CZ" dirty="0" smtClean="0">
                <a:sym typeface="Wingdings" pitchFamily="2" charset="2"/>
              </a:rPr>
              <a:t></a:t>
            </a:r>
            <a:r>
              <a:rPr lang="cs-CZ" dirty="0" smtClean="0"/>
              <a:t> </a:t>
            </a:r>
            <a:r>
              <a:rPr lang="cs-CZ" b="1" dirty="0" smtClean="0"/>
              <a:t>Kontaktní údaje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Možnosti: SMS, E-mail, SMS a e-mail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Možnost nastavit noční klid 22:00 – 8:00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11</a:t>
            </a:fld>
            <a:endParaRPr lang="cs-CZ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7875024" cy="4174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856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Základní menu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7966" y="2349239"/>
            <a:ext cx="8064000" cy="1080120"/>
          </a:xfrm>
        </p:spPr>
        <p:txBody>
          <a:bodyPr/>
          <a:lstStyle/>
          <a:p>
            <a:pPr marL="432000" lvl="1" indent="-432000">
              <a:lnSpc>
                <a:spcPts val="288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b="1" dirty="0" smtClean="0"/>
              <a:t>Žadatel</a:t>
            </a:r>
          </a:p>
          <a:p>
            <a:pPr marL="432000" lvl="1" indent="-432000">
              <a:lnSpc>
                <a:spcPts val="288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100" dirty="0" smtClean="0"/>
              <a:t>Hodnotitel</a:t>
            </a:r>
          </a:p>
          <a:p>
            <a:pPr marL="432000" lvl="1" indent="-432000">
              <a:lnSpc>
                <a:spcPts val="288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100" dirty="0" smtClean="0"/>
              <a:t>Nositel </a:t>
            </a:r>
            <a:r>
              <a:rPr lang="cs-CZ" sz="2100" dirty="0"/>
              <a:t>strategií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12</a:t>
            </a:fld>
            <a:endParaRPr lang="cs-CZ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28" y="1340768"/>
            <a:ext cx="8699500" cy="100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325241" y="1907566"/>
            <a:ext cx="74778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523" y="2557775"/>
            <a:ext cx="5579378" cy="777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bdélník 8"/>
          <p:cNvSpPr/>
          <p:nvPr/>
        </p:nvSpPr>
        <p:spPr>
          <a:xfrm>
            <a:off x="4017064" y="2617661"/>
            <a:ext cx="2499151" cy="4249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44" y="3501008"/>
            <a:ext cx="8172003" cy="306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Přímá spojnice se šipkou 9"/>
          <p:cNvCxnSpPr/>
          <p:nvPr/>
        </p:nvCxnSpPr>
        <p:spPr>
          <a:xfrm>
            <a:off x="1979712" y="2557775"/>
            <a:ext cx="1872208" cy="598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H="1">
            <a:off x="2114368" y="3055031"/>
            <a:ext cx="1809560" cy="11660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79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Vytvoření nové žádosti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724128" y="2132856"/>
            <a:ext cx="3240360" cy="442732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2100" dirty="0" smtClean="0"/>
              <a:t>Nová žádost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2100" dirty="0" smtClean="0"/>
              <a:t>Seznam programů a výzev (uživatel vybere správný OP)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2100" dirty="0" smtClean="0"/>
              <a:t>Otevřené výzvy (uživatel vybere správnou výzvu a klikne na individuální projekt)</a:t>
            </a:r>
            <a:endParaRPr lang="cs-CZ" sz="21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13</a:t>
            </a:fld>
            <a:endParaRPr lang="cs-CZ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16" y="1916832"/>
            <a:ext cx="5326363" cy="4727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85" y="1196416"/>
            <a:ext cx="5161611" cy="52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bdélník 8"/>
          <p:cNvSpPr/>
          <p:nvPr/>
        </p:nvSpPr>
        <p:spPr>
          <a:xfrm>
            <a:off x="2059195" y="1361121"/>
            <a:ext cx="1115777" cy="2773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684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Pravidla pro vyplňování žádosti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2664296"/>
          </a:xfrm>
        </p:spPr>
        <p:txBody>
          <a:bodyPr/>
          <a:lstStyle/>
          <a:p>
            <a:pPr algn="just"/>
            <a:r>
              <a:rPr lang="cs-CZ" dirty="0" smtClean="0"/>
              <a:t>Uživatel vyplňuje záložky </a:t>
            </a:r>
            <a:r>
              <a:rPr lang="cs-CZ" u="sng" dirty="0" smtClean="0"/>
              <a:t>postupně</a:t>
            </a:r>
            <a:r>
              <a:rPr lang="cs-CZ" dirty="0" smtClean="0"/>
              <a:t> podle navigačního menu v levé části obrazovky</a:t>
            </a:r>
          </a:p>
          <a:p>
            <a:pPr algn="just"/>
            <a:r>
              <a:rPr lang="cs-CZ" dirty="0" smtClean="0"/>
              <a:t>Jednou vepsaná data se propisují do dalších záložek, či umožní zaktivnění některých neaktivních záložek</a:t>
            </a:r>
          </a:p>
          <a:p>
            <a:pPr algn="just"/>
            <a:r>
              <a:rPr lang="cs-CZ" dirty="0" smtClean="0"/>
              <a:t>UKLÁDAT!!!! každou vyplněnou záložku, či delší textové pole před jeho opuštěním uložte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0"/>
          </p:nvPr>
        </p:nvSpPr>
        <p:spPr>
          <a:xfrm>
            <a:off x="540000" y="4293096"/>
            <a:ext cx="8064000" cy="1826904"/>
          </a:xfrm>
        </p:spPr>
        <p:txBody>
          <a:bodyPr/>
          <a:lstStyle/>
          <a:p>
            <a:r>
              <a:rPr lang="cs-CZ" dirty="0" smtClean="0"/>
              <a:t>Pravidlo:</a:t>
            </a:r>
          </a:p>
          <a:p>
            <a:pPr lvl="1"/>
            <a:r>
              <a:rPr lang="cs-CZ" dirty="0" smtClean="0"/>
              <a:t>Žlutě podbarvená pole = povinná</a:t>
            </a:r>
          </a:p>
          <a:p>
            <a:pPr lvl="1"/>
            <a:r>
              <a:rPr lang="cs-CZ" dirty="0" smtClean="0"/>
              <a:t>Šedivě podbarvená pole = volitelná</a:t>
            </a:r>
          </a:p>
          <a:p>
            <a:pPr lvl="1"/>
            <a:r>
              <a:rPr lang="cs-CZ" dirty="0" smtClean="0"/>
              <a:t>Bíle podbarvená pole = vyplňuje systém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207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Datová oblast žádosti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15</a:t>
            </a:fld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3"/>
          </p:nvPr>
        </p:nvSpPr>
        <p:spPr>
          <a:xfrm>
            <a:off x="1763688" y="1268760"/>
            <a:ext cx="7200800" cy="5328592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"/>
            </a:pPr>
            <a:r>
              <a:rPr lang="cs-CZ" dirty="0"/>
              <a:t>Seznam jednotlivých záložek žádosti</a:t>
            </a:r>
          </a:p>
          <a:p>
            <a:pPr algn="just">
              <a:buFont typeface="Wingdings" panose="05000000000000000000" pitchFamily="2" charset="2"/>
              <a:buChar char=""/>
            </a:pPr>
            <a:r>
              <a:rPr lang="cs-CZ" dirty="0"/>
              <a:t>Pomocí šipek možno seznam rozbalovat či zabalovat</a:t>
            </a:r>
          </a:p>
          <a:p>
            <a:pPr algn="just">
              <a:buFont typeface="Wingdings" panose="05000000000000000000" pitchFamily="2" charset="2"/>
              <a:buChar char=""/>
            </a:pPr>
            <a:r>
              <a:rPr lang="cs-CZ" dirty="0"/>
              <a:t>Šedivé záložky nejsou </a:t>
            </a:r>
            <a:r>
              <a:rPr lang="cs-CZ" dirty="0" smtClean="0"/>
              <a:t>přístupné</a:t>
            </a:r>
          </a:p>
          <a:p>
            <a:pPr lvl="1" algn="just">
              <a:buFont typeface="Wingdings" panose="05000000000000000000" pitchFamily="2" charset="2"/>
              <a:buChar char=""/>
            </a:pPr>
            <a:r>
              <a:rPr lang="cs-CZ" dirty="0" smtClean="0"/>
              <a:t>Zpřístupní se podle dat vyplňovaných během žádosti</a:t>
            </a:r>
          </a:p>
          <a:p>
            <a:pPr marL="666000" lvl="2" indent="0" algn="just">
              <a:buNone/>
            </a:pPr>
            <a:r>
              <a:rPr lang="cs-CZ" dirty="0" smtClean="0"/>
              <a:t>nebo</a:t>
            </a:r>
          </a:p>
          <a:p>
            <a:pPr lvl="1" algn="just">
              <a:buFont typeface="Wingdings" panose="05000000000000000000" pitchFamily="2" charset="2"/>
              <a:buChar char=""/>
            </a:pPr>
            <a:r>
              <a:rPr lang="cs-CZ" dirty="0" smtClean="0"/>
              <a:t>Nejsou podle zadaných dat povinná </a:t>
            </a:r>
          </a:p>
          <a:p>
            <a:pPr algn="just">
              <a:buFont typeface="Wingdings" panose="05000000000000000000" pitchFamily="2" charset="2"/>
              <a:buChar char=""/>
            </a:pPr>
            <a:r>
              <a:rPr lang="cs-CZ" dirty="0"/>
              <a:t>Možnosti vyplnění jednotlivých polí na </a:t>
            </a:r>
            <a:r>
              <a:rPr lang="cs-CZ" dirty="0" smtClean="0"/>
              <a:t>záložkách</a:t>
            </a:r>
          </a:p>
          <a:p>
            <a:pPr lvl="1" algn="just">
              <a:buFont typeface="Wingdings" panose="05000000000000000000" pitchFamily="2" charset="2"/>
              <a:buChar char=""/>
            </a:pPr>
            <a:r>
              <a:rPr lang="cs-CZ" dirty="0" smtClean="0"/>
              <a:t>Text, číslo, datum</a:t>
            </a:r>
          </a:p>
          <a:p>
            <a:pPr lvl="1" algn="just">
              <a:buFont typeface="Wingdings" panose="05000000000000000000" pitchFamily="2" charset="2"/>
              <a:buChar char=""/>
            </a:pPr>
            <a:r>
              <a:rPr lang="cs-CZ" dirty="0" smtClean="0"/>
              <a:t>Výběr s rozbalovacího seznamu, kalendáře</a:t>
            </a:r>
          </a:p>
          <a:p>
            <a:pPr lvl="1" algn="just">
              <a:buFont typeface="Wingdings" panose="05000000000000000000" pitchFamily="2" charset="2"/>
              <a:buChar char=""/>
            </a:pPr>
            <a:r>
              <a:rPr lang="cs-CZ" dirty="0" err="1" smtClean="0"/>
              <a:t>Checkboxy</a:t>
            </a:r>
            <a:endParaRPr lang="cs-CZ" dirty="0"/>
          </a:p>
          <a:p>
            <a:pPr lvl="1" algn="just">
              <a:buFont typeface="Wingdings" panose="05000000000000000000" pitchFamily="2" charset="2"/>
              <a:buChar char=""/>
            </a:pPr>
            <a:r>
              <a:rPr lang="cs-CZ" dirty="0" smtClean="0"/>
              <a:t>Výběr ze seznamu a přesunutí </a:t>
            </a:r>
          </a:p>
          <a:p>
            <a:pPr lvl="1" algn="just">
              <a:buFont typeface="Wingdings" panose="05000000000000000000" pitchFamily="2" charset="2"/>
              <a:buChar char=""/>
            </a:pPr>
            <a:r>
              <a:rPr lang="cs-CZ" dirty="0" smtClean="0"/>
              <a:t>Nový záznam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78" y="1307260"/>
            <a:ext cx="1296144" cy="535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330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Příklady vyplňovaných záložek – IDENTIFIKACE OPERACE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0"/>
          </p:nvPr>
        </p:nvSpPr>
        <p:spPr>
          <a:xfrm>
            <a:off x="511763" y="5494057"/>
            <a:ext cx="8064000" cy="100811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Vyplňujeme žlutá povinná pole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Výběr z rozbalovacího seznamu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Po vyplnění ULOŽIT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16</a:t>
            </a:fld>
            <a:endParaRPr lang="cs-CZ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70" y="1196751"/>
            <a:ext cx="8265386" cy="4279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délník 7"/>
          <p:cNvSpPr/>
          <p:nvPr/>
        </p:nvSpPr>
        <p:spPr>
          <a:xfrm>
            <a:off x="5436096" y="2348880"/>
            <a:ext cx="144016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ástupný symbol pro obsah 5"/>
          <p:cNvSpPr>
            <a:spLocks noGrp="1"/>
          </p:cNvSpPr>
          <p:nvPr>
            <p:ph idx="10"/>
          </p:nvPr>
        </p:nvSpPr>
        <p:spPr>
          <a:xfrm>
            <a:off x="6372200" y="4293096"/>
            <a:ext cx="2481329" cy="1008112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 smtClean="0"/>
              <a:t>Důležitý údaj k identifikaci žádosti - HASH!!!</a:t>
            </a:r>
          </a:p>
        </p:txBody>
      </p:sp>
      <p:cxnSp>
        <p:nvCxnSpPr>
          <p:cNvPr id="10" name="Přímá spojnice se šipkou 9"/>
          <p:cNvCxnSpPr/>
          <p:nvPr/>
        </p:nvCxnSpPr>
        <p:spPr>
          <a:xfrm flipH="1" flipV="1">
            <a:off x="6444208" y="2708920"/>
            <a:ext cx="720080" cy="15841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26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projekt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17</a:t>
            </a:fld>
            <a:endParaRPr lang="cs-CZ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45106"/>
            <a:ext cx="6624736" cy="527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bdélník 8"/>
          <p:cNvSpPr/>
          <p:nvPr/>
        </p:nvSpPr>
        <p:spPr>
          <a:xfrm>
            <a:off x="1187624" y="2096852"/>
            <a:ext cx="1296144" cy="3240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0" name="Přímá spojnice se šipkou 9"/>
          <p:cNvCxnSpPr/>
          <p:nvPr/>
        </p:nvCxnSpPr>
        <p:spPr>
          <a:xfrm flipH="1" flipV="1">
            <a:off x="2478688" y="2438640"/>
            <a:ext cx="4325560" cy="12783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Zástupný symbol pro obsah 5"/>
          <p:cNvSpPr>
            <a:spLocks noGrp="1"/>
          </p:cNvSpPr>
          <p:nvPr>
            <p:ph idx="10"/>
          </p:nvPr>
        </p:nvSpPr>
        <p:spPr>
          <a:xfrm>
            <a:off x="6876256" y="3380593"/>
            <a:ext cx="2088232" cy="1008112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 smtClean="0"/>
              <a:t>Důležitý údaj k ověření správnosti výběru výzvy!!!</a:t>
            </a:r>
          </a:p>
        </p:txBody>
      </p:sp>
    </p:spTree>
    <p:extLst>
      <p:ext uri="{BB962C8B-B14F-4D97-AF65-F5344CB8AC3E}">
        <p14:creationId xmlns:p14="http://schemas.microsoft.com/office/powerpoint/2010/main" val="267465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specifické cíle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0"/>
          </p:nvPr>
        </p:nvSpPr>
        <p:spPr>
          <a:xfrm>
            <a:off x="540000" y="5085184"/>
            <a:ext cx="8064000" cy="158417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POZOR!!! bez výběru SC se do žádosti nenačtou číselníky (právní forma, veřejná podpora, cílové skupiny, atd.)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Procentní podíl (pokud 1 SC = 100 %, pokud více SC = jejich součet = 100%)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Automatický rozpad na méně a více rozvinuté regiony po uložení</a:t>
            </a:r>
            <a:endParaRPr lang="cs-CZ" sz="2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18</a:t>
            </a:fld>
            <a:endParaRPr lang="cs-CZ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60" y="1196752"/>
            <a:ext cx="773886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251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Indikátory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0"/>
          </p:nvPr>
        </p:nvSpPr>
        <p:spPr>
          <a:xfrm>
            <a:off x="6300192" y="1412776"/>
            <a:ext cx="2592288" cy="4968552"/>
          </a:xfrm>
        </p:spPr>
        <p:txBody>
          <a:bodyPr/>
          <a:lstStyle/>
          <a:p>
            <a:pPr>
              <a:lnSpc>
                <a:spcPts val="2500"/>
              </a:lnSpc>
            </a:pPr>
            <a:r>
              <a:rPr lang="cs-CZ" sz="2000" dirty="0" smtClean="0"/>
              <a:t>Indikátory aktuální pro danou výzvu se nabízí ze seznamu</a:t>
            </a:r>
          </a:p>
          <a:p>
            <a:pPr>
              <a:lnSpc>
                <a:spcPts val="2500"/>
              </a:lnSpc>
            </a:pPr>
            <a:r>
              <a:rPr lang="cs-CZ" sz="2000" dirty="0" smtClean="0"/>
              <a:t>Povinná pole:</a:t>
            </a:r>
          </a:p>
          <a:p>
            <a:pPr lvl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700" dirty="0" smtClean="0"/>
              <a:t>Cílová hodnota</a:t>
            </a:r>
          </a:p>
          <a:p>
            <a:pPr lvl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700" dirty="0" smtClean="0"/>
              <a:t>Datum cílové hodnoty</a:t>
            </a:r>
          </a:p>
          <a:p>
            <a:pPr lvl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700" dirty="0" smtClean="0"/>
              <a:t>Popis hodnoty </a:t>
            </a:r>
          </a:p>
          <a:p>
            <a:pPr>
              <a:lnSpc>
                <a:spcPts val="2500"/>
              </a:lnSpc>
            </a:pPr>
            <a:r>
              <a:rPr lang="cs-CZ" sz="2000" dirty="0" smtClean="0"/>
              <a:t>Každý řádek (indikátor) je nutné po vyplnění uložit</a:t>
            </a:r>
          </a:p>
          <a:p>
            <a:pPr marL="0" indent="0">
              <a:lnSpc>
                <a:spcPts val="2500"/>
              </a:lnSpc>
              <a:buNone/>
            </a:pPr>
            <a:endParaRPr lang="cs-CZ" sz="21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19</a:t>
            </a:fld>
            <a:endParaRPr lang="cs-CZ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15142"/>
            <a:ext cx="5976664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délník 7"/>
          <p:cNvSpPr/>
          <p:nvPr/>
        </p:nvSpPr>
        <p:spPr>
          <a:xfrm>
            <a:off x="323528" y="5944647"/>
            <a:ext cx="5760640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1331640" y="4761148"/>
            <a:ext cx="1872208" cy="3240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843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/>
            </a:r>
            <a:br>
              <a:rPr lang="cs-CZ" dirty="0" smtClean="0">
                <a:solidFill>
                  <a:schemeClr val="bg1"/>
                </a:solidFill>
              </a:rPr>
            </a:br>
            <a:r>
              <a:rPr lang="cs-CZ" dirty="0"/>
              <a:t>přihlášení A Podpora uživatelů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44824"/>
            <a:ext cx="8064000" cy="4275176"/>
          </a:xfrm>
          <a:ln>
            <a:noFill/>
          </a:ln>
        </p:spPr>
        <p:txBody>
          <a:bodyPr/>
          <a:lstStyle/>
          <a:p>
            <a:r>
              <a:rPr lang="cs-CZ" b="1" dirty="0" smtClean="0"/>
              <a:t>Produkční </a:t>
            </a:r>
            <a:r>
              <a:rPr lang="cs-CZ" dirty="0" smtClean="0"/>
              <a:t>(ostré)</a:t>
            </a:r>
            <a:r>
              <a:rPr lang="cs-CZ" dirty="0"/>
              <a:t> </a:t>
            </a:r>
            <a:r>
              <a:rPr lang="cs-CZ" b="1" dirty="0" smtClean="0"/>
              <a:t>prostředí </a:t>
            </a:r>
            <a:r>
              <a:rPr lang="cs-CZ" dirty="0"/>
              <a:t>(slouží pro realizaci OP, zadávají se pouze ostrá </a:t>
            </a:r>
            <a:r>
              <a:rPr lang="cs-CZ" dirty="0" smtClean="0"/>
              <a:t>data)</a:t>
            </a:r>
          </a:p>
          <a:p>
            <a:pPr lvl="1"/>
            <a:r>
              <a:rPr lang="cs-CZ" sz="2400" b="1" u="sng" dirty="0" smtClean="0">
                <a:solidFill>
                  <a:schemeClr val="tx1">
                    <a:lumMod val="60000"/>
                    <a:lumOff val="40000"/>
                  </a:schemeClr>
                </a:solidFill>
                <a:hlinkClick r:id="rId2"/>
              </a:rPr>
              <a:t>https</a:t>
            </a:r>
            <a:r>
              <a:rPr lang="cs-CZ" sz="2400" b="1" u="sng" dirty="0">
                <a:solidFill>
                  <a:schemeClr val="tx1">
                    <a:lumMod val="60000"/>
                    <a:lumOff val="40000"/>
                  </a:schemeClr>
                </a:solidFill>
                <a:hlinkClick r:id="rId2"/>
              </a:rPr>
              <a:t>://</a:t>
            </a:r>
            <a:r>
              <a:rPr lang="cs-CZ" sz="2400" b="1" u="sng" dirty="0" smtClean="0">
                <a:solidFill>
                  <a:schemeClr val="tx1">
                    <a:lumMod val="60000"/>
                    <a:lumOff val="40000"/>
                  </a:schemeClr>
                </a:solidFill>
                <a:hlinkClick r:id="rId2"/>
              </a:rPr>
              <a:t>mseu.mssf.cz</a:t>
            </a:r>
            <a:r>
              <a:rPr lang="cs-CZ" sz="2400" b="1" u="sng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</a:t>
            </a:r>
            <a:r>
              <a:rPr lang="cs-CZ" b="1" u="sng" dirty="0"/>
              <a:t/>
            </a:r>
            <a:br>
              <a:rPr lang="cs-CZ" b="1" u="sng" dirty="0"/>
            </a:br>
            <a:endParaRPr lang="cs-CZ" b="1" u="sng" dirty="0" smtClean="0"/>
          </a:p>
          <a:p>
            <a:pPr lvl="1"/>
            <a:endParaRPr lang="cs-CZ" b="1" u="sng" dirty="0"/>
          </a:p>
          <a:p>
            <a:r>
              <a:rPr lang="cs-CZ" b="1" dirty="0" smtClean="0"/>
              <a:t>Technická podpora </a:t>
            </a:r>
            <a:r>
              <a:rPr lang="cs-CZ" b="1" smtClean="0"/>
              <a:t>IS KP14+ </a:t>
            </a:r>
            <a:r>
              <a:rPr lang="cs-CZ" smtClean="0"/>
              <a:t>v </a:t>
            </a:r>
            <a:r>
              <a:rPr lang="cs-CZ" dirty="0" smtClean="0"/>
              <a:t>rámci OPZ </a:t>
            </a:r>
            <a:endParaRPr lang="cs-CZ" dirty="0"/>
          </a:p>
          <a:p>
            <a:pPr lvl="1"/>
            <a:r>
              <a:rPr lang="cs-CZ" sz="2400" b="1" u="sng" dirty="0">
                <a:hlinkClick r:id="rId3"/>
              </a:rPr>
              <a:t>iskp@mpsv.cz</a:t>
            </a:r>
            <a:endParaRPr lang="cs-CZ" sz="2400" b="1" dirty="0"/>
          </a:p>
          <a:p>
            <a:pPr marL="0" indent="0">
              <a:buNone/>
            </a:pP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664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Horizontální principy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0"/>
          </p:nvPr>
        </p:nvSpPr>
        <p:spPr>
          <a:xfrm>
            <a:off x="501602" y="5373216"/>
            <a:ext cx="8064000" cy="115212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Nutno vyplnit všechny tři horizontální principy výběrem ze seznamu, případně popisem a zdůvodněním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Nutno průběžně ukládat jednotlivé řádky</a:t>
            </a:r>
            <a:endParaRPr lang="cs-CZ" sz="2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20</a:t>
            </a:fld>
            <a:endParaRPr lang="cs-CZ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48" y="1196752"/>
            <a:ext cx="8285708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bdélník 8"/>
          <p:cNvSpPr/>
          <p:nvPr/>
        </p:nvSpPr>
        <p:spPr>
          <a:xfrm flipV="1">
            <a:off x="390748" y="1844824"/>
            <a:ext cx="2146953" cy="64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0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Subjekty projektu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0"/>
          </p:nvPr>
        </p:nvSpPr>
        <p:spPr>
          <a:xfrm>
            <a:off x="6156175" y="1412776"/>
            <a:ext cx="2880321" cy="509892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Vybrat Typ subjektu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Vyplnit IČ a Validovat</a:t>
            </a:r>
            <a:r>
              <a:rPr lang="cs-CZ" sz="1800" dirty="0" smtClean="0"/>
              <a:t>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cs-CZ" sz="1800" dirty="0" smtClean="0"/>
              <a:t>po úspěšné validaci jsou data doplněna z </a:t>
            </a:r>
            <a:r>
              <a:rPr lang="cs-CZ" sz="1800" dirty="0" err="1" smtClean="0"/>
              <a:t>ROSu</a:t>
            </a:r>
            <a:r>
              <a:rPr lang="cs-CZ" sz="1800" dirty="0" smtClean="0"/>
              <a:t>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cs-CZ" sz="1800" dirty="0"/>
              <a:t>p</a:t>
            </a:r>
            <a:r>
              <a:rPr lang="cs-CZ" sz="1800" dirty="0" smtClean="0"/>
              <a:t>okud nelze validovat, kontaktujte technickou podporu </a:t>
            </a:r>
            <a:r>
              <a:rPr lang="cs-CZ" sz="1800" dirty="0" smtClean="0">
                <a:hlinkClick r:id="rId2"/>
              </a:rPr>
              <a:t>iskp@mpsv.cz</a:t>
            </a:r>
            <a:r>
              <a:rPr lang="cs-CZ" sz="1800" dirty="0" smtClean="0"/>
              <a:t>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Vyplnit </a:t>
            </a:r>
            <a:r>
              <a:rPr lang="cs-CZ" sz="2000" dirty="0" err="1" smtClean="0"/>
              <a:t>checkbox</a:t>
            </a:r>
            <a:r>
              <a:rPr lang="cs-CZ" sz="2000" dirty="0" smtClean="0"/>
              <a:t> Zahrnout subjekt do definice jednoho podniku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21</a:t>
            </a:fld>
            <a:endParaRPr lang="cs-CZ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6048672" cy="5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190181" y="2996952"/>
            <a:ext cx="1429491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/>
          <p:cNvSpPr/>
          <p:nvPr/>
        </p:nvSpPr>
        <p:spPr>
          <a:xfrm>
            <a:off x="151681" y="4149080"/>
            <a:ext cx="154962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bdélník 12"/>
          <p:cNvSpPr/>
          <p:nvPr/>
        </p:nvSpPr>
        <p:spPr>
          <a:xfrm>
            <a:off x="1707837" y="4149080"/>
            <a:ext cx="95553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01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osoby subjektu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0"/>
          </p:nvPr>
        </p:nvSpPr>
        <p:spPr>
          <a:xfrm>
            <a:off x="261648" y="5445224"/>
            <a:ext cx="8486816" cy="1080120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Nutno vložit hlavní kontaktní osobu a minimálně jednoho statutárního zástupce (rozlišit zaškrtnutím </a:t>
            </a:r>
            <a:r>
              <a:rPr lang="cs-CZ" sz="2000" dirty="0" err="1" smtClean="0"/>
              <a:t>checkboxu</a:t>
            </a:r>
            <a:r>
              <a:rPr lang="cs-CZ" sz="2000" dirty="0"/>
              <a:t>)</a:t>
            </a:r>
            <a:endParaRPr lang="cs-CZ" sz="2000" dirty="0" smtClean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Každá další osoba je vložena pomocí Nový záznam</a:t>
            </a:r>
            <a:endParaRPr lang="cs-CZ" sz="2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22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2561644" y="3933532"/>
            <a:ext cx="86409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3573568" y="3933056"/>
            <a:ext cx="72008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02" y="1196751"/>
            <a:ext cx="8544070" cy="4231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323528" y="5061908"/>
            <a:ext cx="3384376" cy="3113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829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Rozpočet jednotkový (I.)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23</a:t>
            </a:fld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3"/>
          </p:nvPr>
        </p:nvSpPr>
        <p:spPr>
          <a:xfrm>
            <a:off x="5724128" y="1916832"/>
            <a:ext cx="3168352" cy="4356484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cs-CZ" sz="2000" dirty="0" smtClean="0"/>
              <a:t>Přímá editace nákladů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cs-CZ" sz="2000" b="1" dirty="0" smtClean="0"/>
              <a:t>Editovat vše </a:t>
            </a:r>
            <a:r>
              <a:rPr lang="cs-CZ" sz="2000" dirty="0" smtClean="0"/>
              <a:t>(tlačítko pod rozpočtem) – umožňuje přímé vpisování nákladů do  rozpočtu. Po vyplnění celého rozpočtu stačí zmáčknout </a:t>
            </a:r>
            <a:r>
              <a:rPr lang="cs-CZ" sz="2000" b="1" dirty="0" smtClean="0"/>
              <a:t>Uložit </a:t>
            </a:r>
            <a:r>
              <a:rPr lang="cs-CZ" sz="2000" b="1" dirty="0"/>
              <a:t>vše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cs-CZ" sz="2000" b="1" u="sng" dirty="0"/>
              <a:t>Možno exportovat do </a:t>
            </a:r>
            <a:r>
              <a:rPr lang="cs-CZ" sz="2000" b="1" u="sng" dirty="0" smtClean="0"/>
              <a:t>Excelu!!!</a:t>
            </a:r>
            <a:endParaRPr lang="cs-CZ" sz="2000" b="1" u="sng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23339"/>
            <a:ext cx="5178856" cy="5217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bdélník 8"/>
          <p:cNvSpPr/>
          <p:nvPr/>
        </p:nvSpPr>
        <p:spPr>
          <a:xfrm>
            <a:off x="2195736" y="6390953"/>
            <a:ext cx="158417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222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Rozpočet </a:t>
            </a:r>
            <a:r>
              <a:rPr lang="cs-CZ" dirty="0" smtClean="0"/>
              <a:t>jednotkový (</a:t>
            </a:r>
            <a:r>
              <a:rPr lang="cs-CZ" dirty="0"/>
              <a:t>II</a:t>
            </a:r>
            <a:r>
              <a:rPr lang="cs-CZ" dirty="0" smtClean="0"/>
              <a:t>.)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0"/>
          </p:nvPr>
        </p:nvSpPr>
        <p:spPr>
          <a:xfrm>
            <a:off x="539552" y="4819210"/>
            <a:ext cx="8064000" cy="1706134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Editace po jednotlivých řádcích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Aktivní řádek možno editovat přímo </a:t>
            </a:r>
            <a:r>
              <a:rPr lang="cs-CZ" sz="2000" u="sng" dirty="0" smtClean="0"/>
              <a:t>pod</a:t>
            </a:r>
            <a:r>
              <a:rPr lang="cs-CZ" sz="2000" dirty="0" smtClean="0"/>
              <a:t> rozpočtem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U položek označených zelenou fajfkou, je možno vytvářet podpoložky – přes tlačítko Nový záznam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Každou vyplněnou/založenou položku je potřeba ULOŽIT!!!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24</a:t>
            </a:fld>
            <a:endParaRPr lang="cs-CZ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27037"/>
            <a:ext cx="7873930" cy="349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bdélník 8"/>
          <p:cNvSpPr/>
          <p:nvPr/>
        </p:nvSpPr>
        <p:spPr>
          <a:xfrm>
            <a:off x="514494" y="3789040"/>
            <a:ext cx="7081842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894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Přehled zdrojů financování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25</a:t>
            </a:fld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3"/>
          </p:nvPr>
        </p:nvSpPr>
        <p:spPr>
          <a:xfrm>
            <a:off x="179512" y="5301208"/>
            <a:ext cx="5544616" cy="1368152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cs-CZ" sz="2000" dirty="0" smtClean="0"/>
              <a:t>Rozpad zdrojů financování pomocí tlačítka Rozpad financí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cs-CZ" sz="2000" dirty="0" smtClean="0"/>
              <a:t>Po </a:t>
            </a:r>
            <a:r>
              <a:rPr lang="cs-CZ" sz="2000" dirty="0"/>
              <a:t>každé změně </a:t>
            </a:r>
            <a:r>
              <a:rPr lang="cs-CZ" sz="2000" dirty="0" smtClean="0"/>
              <a:t>rozpočtu nutno provést rozpad financí znovu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02" y="1250853"/>
            <a:ext cx="7344816" cy="373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438669" y="3727613"/>
            <a:ext cx="1253011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429000"/>
            <a:ext cx="3206071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1695034" y="3284984"/>
            <a:ext cx="244491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7" name="Přímá spojnice se šipkou 6"/>
          <p:cNvCxnSpPr/>
          <p:nvPr/>
        </p:nvCxnSpPr>
        <p:spPr>
          <a:xfrm>
            <a:off x="3851920" y="3727613"/>
            <a:ext cx="1872208" cy="7815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844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Finanční plán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26</a:t>
            </a:fld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3"/>
          </p:nvPr>
        </p:nvSpPr>
        <p:spPr>
          <a:xfrm>
            <a:off x="540000" y="5517232"/>
            <a:ext cx="8064000" cy="1152128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cs-CZ" sz="2000" dirty="0"/>
              <a:t>Možno vytvářet ručně pomocí vyplňování žlutých polí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cs-CZ" sz="2000" dirty="0"/>
              <a:t>Kontrola shody částek finančního plánu a rozpočtu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cs-CZ" sz="2000" dirty="0"/>
              <a:t>Možno </a:t>
            </a:r>
            <a:r>
              <a:rPr lang="cs-CZ" sz="2000" dirty="0" smtClean="0"/>
              <a:t>vygenerovat </a:t>
            </a:r>
            <a:r>
              <a:rPr lang="cs-CZ" sz="2000" dirty="0"/>
              <a:t>finanční plán… podle nastavení výzvy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424936" cy="408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délník 7"/>
          <p:cNvSpPr/>
          <p:nvPr/>
        </p:nvSpPr>
        <p:spPr>
          <a:xfrm>
            <a:off x="4211960" y="4869160"/>
            <a:ext cx="1800200" cy="4106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9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čestné prohlášení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27</a:t>
            </a:fld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3"/>
          </p:nvPr>
        </p:nvSpPr>
        <p:spPr>
          <a:xfrm>
            <a:off x="540000" y="5818702"/>
            <a:ext cx="8064000" cy="778650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cs-CZ" sz="2000" dirty="0"/>
              <a:t>Z</a:t>
            </a:r>
            <a:r>
              <a:rPr lang="cs-CZ" sz="2000" dirty="0" smtClean="0"/>
              <a:t>aškrtnout </a:t>
            </a:r>
            <a:r>
              <a:rPr lang="cs-CZ" sz="2000" dirty="0" err="1" smtClean="0"/>
              <a:t>check</a:t>
            </a:r>
            <a:r>
              <a:rPr lang="cs-CZ" sz="2000" dirty="0" err="1"/>
              <a:t>b</a:t>
            </a:r>
            <a:r>
              <a:rPr lang="cs-CZ" sz="2000" dirty="0" err="1" smtClean="0"/>
              <a:t>ox</a:t>
            </a:r>
            <a:r>
              <a:rPr lang="cs-CZ" sz="2000" dirty="0" smtClean="0"/>
              <a:t> </a:t>
            </a:r>
            <a:r>
              <a:rPr lang="cs-CZ" sz="2000" dirty="0"/>
              <a:t>u všech požadovaných čestných </a:t>
            </a:r>
            <a:r>
              <a:rPr lang="cs-CZ" sz="2000" dirty="0" smtClean="0"/>
              <a:t>prohlášení a každý řádek uložit</a:t>
            </a:r>
            <a:endParaRPr lang="cs-CZ" sz="2000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67" y="1210202"/>
            <a:ext cx="7625764" cy="4493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bdélník 11"/>
          <p:cNvSpPr/>
          <p:nvPr/>
        </p:nvSpPr>
        <p:spPr>
          <a:xfrm>
            <a:off x="706535" y="2128903"/>
            <a:ext cx="7621046" cy="4456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bdélník 12"/>
          <p:cNvSpPr/>
          <p:nvPr/>
        </p:nvSpPr>
        <p:spPr>
          <a:xfrm>
            <a:off x="6314809" y="5483993"/>
            <a:ext cx="1709392" cy="2294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774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dokumenty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28</a:t>
            </a:fld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3"/>
          </p:nvPr>
        </p:nvSpPr>
        <p:spPr>
          <a:xfrm>
            <a:off x="395536" y="5520332"/>
            <a:ext cx="8352928" cy="1149028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cs-CZ" sz="2000" dirty="0"/>
              <a:t>Požadované dokumenty jsou uvedeny v textu výzvy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cs-CZ" sz="2000" dirty="0" smtClean="0"/>
              <a:t>Předdefinovaný </a:t>
            </a:r>
            <a:r>
              <a:rPr lang="cs-CZ" sz="2000" u="sng" dirty="0" smtClean="0"/>
              <a:t>vzor/formulář</a:t>
            </a:r>
            <a:r>
              <a:rPr lang="cs-CZ" sz="2000" dirty="0" smtClean="0"/>
              <a:t> přílohy stáhnete přes tlačítko Stáhnout soubor dokumentu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cs-CZ" sz="2000" dirty="0" smtClean="0"/>
              <a:t>Tlačítkem Připojit fyzický soubor připojíte</a:t>
            </a:r>
            <a:endParaRPr lang="cs-CZ" sz="2000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2334"/>
            <a:ext cx="7632848" cy="4327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6132570" y="3416508"/>
            <a:ext cx="28803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/>
          <p:cNvSpPr/>
          <p:nvPr/>
        </p:nvSpPr>
        <p:spPr>
          <a:xfrm>
            <a:off x="3174973" y="4883418"/>
            <a:ext cx="57606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bdélník 12"/>
          <p:cNvSpPr/>
          <p:nvPr/>
        </p:nvSpPr>
        <p:spPr>
          <a:xfrm>
            <a:off x="664318" y="5176442"/>
            <a:ext cx="158417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649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Operace se žádostí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84784"/>
            <a:ext cx="8064000" cy="2403216"/>
          </a:xfrm>
        </p:spPr>
        <p:txBody>
          <a:bodyPr/>
          <a:lstStyle/>
          <a:p>
            <a:r>
              <a:rPr lang="cs-CZ" dirty="0" smtClean="0"/>
              <a:t>Horní příkazový řádek obsahuje:</a:t>
            </a:r>
          </a:p>
          <a:p>
            <a:pPr lvl="1"/>
            <a:r>
              <a:rPr lang="cs-CZ" dirty="0" smtClean="0">
                <a:solidFill>
                  <a:schemeClr val="accent6"/>
                </a:solidFill>
              </a:rPr>
              <a:t>Přístup k projektu</a:t>
            </a:r>
          </a:p>
          <a:p>
            <a:pPr lvl="1"/>
            <a:r>
              <a:rPr lang="cs-CZ" dirty="0" smtClean="0"/>
              <a:t>Plné moci</a:t>
            </a:r>
          </a:p>
          <a:p>
            <a:pPr lvl="1"/>
            <a:r>
              <a:rPr lang="cs-CZ" dirty="0" smtClean="0"/>
              <a:t>Kopírovat</a:t>
            </a:r>
          </a:p>
          <a:p>
            <a:pPr lvl="1"/>
            <a:r>
              <a:rPr lang="cs-CZ" dirty="0" smtClean="0"/>
              <a:t>Mazání žádosti</a:t>
            </a:r>
          </a:p>
          <a:p>
            <a:pPr lvl="1"/>
            <a:r>
              <a:rPr lang="cs-CZ" dirty="0" smtClean="0">
                <a:solidFill>
                  <a:schemeClr val="accent6"/>
                </a:solidFill>
              </a:rPr>
              <a:t>Kontrola</a:t>
            </a:r>
          </a:p>
          <a:p>
            <a:pPr lvl="1"/>
            <a:r>
              <a:rPr lang="cs-CZ" dirty="0" smtClean="0">
                <a:solidFill>
                  <a:schemeClr val="accent6"/>
                </a:solidFill>
              </a:rPr>
              <a:t>Finalizace</a:t>
            </a:r>
          </a:p>
          <a:p>
            <a:pPr lvl="1"/>
            <a:r>
              <a:rPr lang="cs-CZ" dirty="0"/>
              <a:t>T</a:t>
            </a:r>
            <a:r>
              <a:rPr lang="cs-CZ" dirty="0" smtClean="0"/>
              <a:t>isk</a:t>
            </a:r>
          </a:p>
          <a:p>
            <a:pPr lvl="1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29</a:t>
            </a:fld>
            <a:endParaRPr lang="cs-CZ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941168"/>
            <a:ext cx="8064500" cy="936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869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Nápověda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6" y="1412776"/>
            <a:ext cx="8064000" cy="4968552"/>
          </a:xfrm>
        </p:spPr>
        <p:txBody>
          <a:bodyPr/>
          <a:lstStyle/>
          <a:p>
            <a:pPr algn="just"/>
            <a:r>
              <a:rPr lang="cs-CZ" b="1" dirty="0" smtClean="0"/>
              <a:t>Kontextová</a:t>
            </a:r>
          </a:p>
          <a:p>
            <a:pPr lvl="1" algn="just"/>
            <a:r>
              <a:rPr lang="cs-CZ" dirty="0" smtClean="0"/>
              <a:t>Zobrazuje se  pokud uživatel najede myší na vyplňované pole.</a:t>
            </a:r>
            <a:endParaRPr lang="cs-CZ" dirty="0"/>
          </a:p>
          <a:p>
            <a:pPr algn="just"/>
            <a:r>
              <a:rPr lang="cs-CZ" b="1" dirty="0" smtClean="0"/>
              <a:t>Zabudovaná</a:t>
            </a:r>
          </a:p>
          <a:p>
            <a:pPr lvl="1" algn="just"/>
            <a:r>
              <a:rPr lang="cs-CZ" dirty="0" smtClean="0"/>
              <a:t>V pravém horním rohu obrazovky </a:t>
            </a:r>
          </a:p>
          <a:p>
            <a:pPr lvl="1" algn="just"/>
            <a:endParaRPr lang="cs-CZ" dirty="0" smtClean="0"/>
          </a:p>
          <a:p>
            <a:pPr lvl="1" algn="just"/>
            <a:endParaRPr lang="cs-CZ" dirty="0"/>
          </a:p>
          <a:p>
            <a:pPr lvl="1" algn="just"/>
            <a:endParaRPr lang="cs-CZ" dirty="0" smtClean="0"/>
          </a:p>
          <a:p>
            <a:pPr lvl="1" algn="just"/>
            <a:endParaRPr lang="cs-CZ" dirty="0" smtClean="0"/>
          </a:p>
          <a:p>
            <a:pPr marL="414000" lvl="1" indent="0" algn="just">
              <a:buNone/>
            </a:pPr>
            <a:endParaRPr lang="cs-CZ" sz="500" dirty="0" smtClean="0"/>
          </a:p>
          <a:p>
            <a:pPr marL="414000" lvl="1" indent="0" algn="just">
              <a:buNone/>
            </a:pPr>
            <a:r>
              <a:rPr lang="cs-CZ" sz="500" dirty="0" smtClean="0"/>
              <a:t>   </a:t>
            </a:r>
            <a:endParaRPr lang="cs-CZ" sz="500" dirty="0"/>
          </a:p>
          <a:p>
            <a:pPr algn="just"/>
            <a:r>
              <a:rPr lang="cs-CZ" b="1" dirty="0" smtClean="0"/>
              <a:t>Příručky (+ text výzvy)</a:t>
            </a:r>
            <a:endParaRPr lang="cs-CZ" b="1" dirty="0"/>
          </a:p>
          <a:p>
            <a:pPr algn="just"/>
            <a:r>
              <a:rPr lang="cs-CZ" b="1" dirty="0"/>
              <a:t>Edukační </a:t>
            </a:r>
            <a:r>
              <a:rPr lang="cs-CZ" b="1" dirty="0" smtClean="0"/>
              <a:t>video</a:t>
            </a:r>
            <a:endParaRPr lang="cs-CZ" b="1" dirty="0"/>
          </a:p>
          <a:p>
            <a:pPr algn="just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</a:t>
            </a:fld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47" y="3284984"/>
            <a:ext cx="741682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bdélník 5"/>
          <p:cNvSpPr/>
          <p:nvPr/>
        </p:nvSpPr>
        <p:spPr>
          <a:xfrm>
            <a:off x="7511523" y="3645024"/>
            <a:ext cx="73324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309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Přístup k projektu (I.)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700808"/>
            <a:ext cx="8064000" cy="4320000"/>
          </a:xfrm>
        </p:spPr>
        <p:txBody>
          <a:bodyPr/>
          <a:lstStyle/>
          <a:p>
            <a:pPr algn="just"/>
            <a:r>
              <a:rPr lang="cs-CZ" dirty="0" smtClean="0"/>
              <a:t>Ten, kdo žádost založil automaticky se stává </a:t>
            </a:r>
            <a:r>
              <a:rPr lang="cs-CZ" u="sng" dirty="0" smtClean="0"/>
              <a:t>správcem přístupů</a:t>
            </a:r>
          </a:p>
          <a:p>
            <a:pPr algn="just"/>
            <a:r>
              <a:rPr lang="cs-CZ" dirty="0" smtClean="0"/>
              <a:t>Možno zpřístupnit žádost dalším uživatelům, včetně pracovníků technické podpory </a:t>
            </a:r>
            <a:r>
              <a:rPr lang="cs-CZ" dirty="0" smtClean="0">
                <a:hlinkClick r:id="rId2"/>
              </a:rPr>
              <a:t>iskp@mpsv.cz</a:t>
            </a:r>
            <a:r>
              <a:rPr lang="cs-CZ" dirty="0" smtClean="0"/>
              <a:t> </a:t>
            </a:r>
          </a:p>
          <a:p>
            <a:pPr algn="just"/>
            <a:r>
              <a:rPr lang="cs-CZ" dirty="0" smtClean="0"/>
              <a:t>Nastavit práva uživatelů:</a:t>
            </a:r>
          </a:p>
          <a:p>
            <a:pPr lvl="1" algn="just"/>
            <a:r>
              <a:rPr lang="cs-CZ" dirty="0" smtClean="0"/>
              <a:t>Signatář</a:t>
            </a:r>
          </a:p>
          <a:p>
            <a:pPr lvl="1" algn="just"/>
            <a:r>
              <a:rPr lang="cs-CZ" dirty="0" smtClean="0"/>
              <a:t>Editor</a:t>
            </a:r>
          </a:p>
          <a:p>
            <a:pPr lvl="1" algn="just"/>
            <a:r>
              <a:rPr lang="cs-CZ" dirty="0" smtClean="0"/>
              <a:t>Čtenář</a:t>
            </a:r>
          </a:p>
          <a:p>
            <a:pPr lvl="1" algn="just"/>
            <a:r>
              <a:rPr lang="cs-CZ" dirty="0" smtClean="0"/>
              <a:t>Správce přístupů</a:t>
            </a:r>
          </a:p>
          <a:p>
            <a:pPr lvl="1" algn="just"/>
            <a:r>
              <a:rPr lang="cs-CZ" dirty="0" smtClean="0"/>
              <a:t>Zástupce správce přístupů</a:t>
            </a:r>
          </a:p>
          <a:p>
            <a:pPr marL="414000" lvl="1" indent="0">
              <a:buNone/>
            </a:pPr>
            <a:endParaRPr lang="cs-CZ" dirty="0"/>
          </a:p>
          <a:p>
            <a:pPr marL="414000" lvl="1" indent="0">
              <a:buNone/>
            </a:pPr>
            <a:endParaRPr lang="cs-CZ" dirty="0" smtClean="0"/>
          </a:p>
          <a:p>
            <a:pPr lvl="1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698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Přístup k projektu (II.)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84784"/>
            <a:ext cx="8064000" cy="1512168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cs-CZ" dirty="0"/>
              <a:t>Přidělení přístupu novému uživateli pomocí tlačítka Nový záznam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cs-CZ" dirty="0"/>
              <a:t>Změna práv stávajících uživatelů – Změnit nastavení přístupů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31</a:t>
            </a:fld>
            <a:endParaRPr lang="cs-CZ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70" y="3429000"/>
            <a:ext cx="829406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bdélník 11"/>
          <p:cNvSpPr/>
          <p:nvPr/>
        </p:nvSpPr>
        <p:spPr>
          <a:xfrm>
            <a:off x="6607474" y="5209950"/>
            <a:ext cx="194421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bdélník 12"/>
          <p:cNvSpPr/>
          <p:nvPr/>
        </p:nvSpPr>
        <p:spPr>
          <a:xfrm>
            <a:off x="467544" y="3501008"/>
            <a:ext cx="136815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761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Kontrola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5184576"/>
          </a:xfrm>
        </p:spPr>
        <p:txBody>
          <a:bodyPr/>
          <a:lstStyle/>
          <a:p>
            <a:pPr algn="just"/>
            <a:r>
              <a:rPr lang="cs-CZ" dirty="0" smtClean="0"/>
              <a:t>Provádíme zpravidla po vyplnění všech záložek (celé žádosti) </a:t>
            </a:r>
          </a:p>
          <a:p>
            <a:pPr algn="just"/>
            <a:r>
              <a:rPr lang="cs-CZ" dirty="0" smtClean="0"/>
              <a:t>Můžeme využít i průběžně jako nápovědu jak správně dané pole vyplnit</a:t>
            </a:r>
          </a:p>
          <a:p>
            <a:pPr algn="just"/>
            <a:r>
              <a:rPr lang="cs-CZ" dirty="0" smtClean="0"/>
              <a:t>Všechny červené chybové hlášky nutno odstranit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Kontrola proběhla v pořádku = možnost finalizovat!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32</a:t>
            </a:fld>
            <a:endParaRPr lang="cs-CZ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45024"/>
            <a:ext cx="626469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512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Finalizace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3213176"/>
          </a:xfrm>
        </p:spPr>
        <p:txBody>
          <a:bodyPr/>
          <a:lstStyle/>
          <a:p>
            <a:r>
              <a:rPr lang="cs-CZ" dirty="0" smtClean="0"/>
              <a:t>Nutno v nastavení přístupů (záložka Přístup k žádosti) uvést/zatrhnout </a:t>
            </a:r>
            <a:r>
              <a:rPr lang="cs-CZ" dirty="0"/>
              <a:t>S</a:t>
            </a:r>
            <a:r>
              <a:rPr lang="cs-CZ" dirty="0" smtClean="0"/>
              <a:t>ignatáře</a:t>
            </a:r>
          </a:p>
          <a:p>
            <a:r>
              <a:rPr lang="cs-CZ" dirty="0" smtClean="0"/>
              <a:t>I po finalizaci žádosti o podporu možno provést změny</a:t>
            </a:r>
          </a:p>
          <a:p>
            <a:r>
              <a:rPr lang="cs-CZ" dirty="0" smtClean="0"/>
              <a:t>V PŘÍKAZOVÉM ŘÁDKU se objeví tlačítko STORNO FINALIZACE</a:t>
            </a:r>
          </a:p>
          <a:p>
            <a:r>
              <a:rPr lang="cs-CZ" dirty="0" smtClean="0"/>
              <a:t>Poté opět nutno finalizovat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75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podpis </a:t>
            </a:r>
            <a:r>
              <a:rPr lang="cs-CZ" dirty="0" smtClean="0"/>
              <a:t>a podání žádosti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84784"/>
            <a:ext cx="8064000" cy="2403216"/>
          </a:xfrm>
        </p:spPr>
        <p:txBody>
          <a:bodyPr/>
          <a:lstStyle/>
          <a:p>
            <a:r>
              <a:rPr lang="cs-CZ" dirty="0"/>
              <a:t>Podpis </a:t>
            </a:r>
            <a:r>
              <a:rPr lang="cs-CZ" dirty="0" smtClean="0"/>
              <a:t>žádosti</a:t>
            </a:r>
          </a:p>
          <a:p>
            <a:pPr lvl="1"/>
            <a:r>
              <a:rPr lang="cs-CZ" dirty="0" smtClean="0"/>
              <a:t>Poslední záložka v levém menu</a:t>
            </a:r>
          </a:p>
          <a:p>
            <a:pPr lvl="1"/>
            <a:r>
              <a:rPr lang="cs-CZ" b="1" u="sng" dirty="0" smtClean="0"/>
              <a:t>Zaktivní se až po úspěšné finalizaci</a:t>
            </a:r>
            <a:endParaRPr lang="cs-CZ" b="1" u="sng" dirty="0"/>
          </a:p>
          <a:p>
            <a:pPr lvl="1"/>
            <a:r>
              <a:rPr lang="cs-CZ" dirty="0"/>
              <a:t>Podepisuje jeden či více </a:t>
            </a:r>
            <a:r>
              <a:rPr lang="cs-CZ" dirty="0" smtClean="0"/>
              <a:t>signatářů</a:t>
            </a:r>
          </a:p>
          <a:p>
            <a:pPr lvl="3"/>
            <a:r>
              <a:rPr lang="cs-CZ" dirty="0" smtClean="0"/>
              <a:t>Podle toho jak je uvedeno v žádosti o podporu</a:t>
            </a:r>
            <a:endParaRPr lang="cs-CZ" dirty="0"/>
          </a:p>
          <a:p>
            <a:pPr lvl="1"/>
            <a:r>
              <a:rPr lang="cs-CZ" dirty="0"/>
              <a:t>Nutný elektronický podpis</a:t>
            </a:r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0"/>
          </p:nvPr>
        </p:nvSpPr>
        <p:spPr>
          <a:xfrm>
            <a:off x="540000" y="4149080"/>
            <a:ext cx="8064000" cy="1970920"/>
          </a:xfrm>
        </p:spPr>
        <p:txBody>
          <a:bodyPr/>
          <a:lstStyle/>
          <a:p>
            <a:pPr algn="just"/>
            <a:r>
              <a:rPr lang="cs-CZ" dirty="0" smtClean="0"/>
              <a:t>Podání žádosti</a:t>
            </a:r>
          </a:p>
          <a:p>
            <a:pPr lvl="1" algn="just"/>
            <a:r>
              <a:rPr lang="cs-CZ" dirty="0" smtClean="0"/>
              <a:t>Určeno na první záložce při vyplňování žádosti</a:t>
            </a:r>
          </a:p>
          <a:p>
            <a:pPr lvl="1" algn="just"/>
            <a:r>
              <a:rPr lang="cs-CZ" dirty="0" smtClean="0"/>
              <a:t>Automaticky x Ručně</a:t>
            </a:r>
          </a:p>
          <a:p>
            <a:pPr lvl="1" algn="just"/>
            <a:r>
              <a:rPr lang="cs-CZ" dirty="0" smtClean="0"/>
              <a:t>Žádost podána současně s podpisem x Žádost ručně podána									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603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podpis žádosti (I.)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35</a:t>
            </a:fld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0"/>
          </p:nvPr>
        </p:nvSpPr>
        <p:spPr>
          <a:xfrm>
            <a:off x="683568" y="4581128"/>
            <a:ext cx="8064000" cy="792088"/>
          </a:xfrm>
        </p:spPr>
        <p:txBody>
          <a:bodyPr/>
          <a:lstStyle/>
          <a:p>
            <a:pPr algn="just"/>
            <a:r>
              <a:rPr lang="cs-CZ" dirty="0" smtClean="0"/>
              <a:t>Na záložce </a:t>
            </a:r>
            <a:r>
              <a:rPr lang="cs-CZ" dirty="0"/>
              <a:t>Podpis žádosti vyberte ikonu </a:t>
            </a:r>
            <a:r>
              <a:rPr lang="cs-CZ" dirty="0" smtClean="0"/>
              <a:t>pečeti</a:t>
            </a:r>
            <a:endParaRPr lang="cs-CZ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58974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bdélník 11"/>
          <p:cNvSpPr/>
          <p:nvPr/>
        </p:nvSpPr>
        <p:spPr>
          <a:xfrm>
            <a:off x="981225" y="2617662"/>
            <a:ext cx="21602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419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podpis žádosti (II.)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0"/>
          </p:nvPr>
        </p:nvSpPr>
        <p:spPr>
          <a:xfrm>
            <a:off x="540000" y="4509120"/>
            <a:ext cx="8064000" cy="1944216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Označíte </a:t>
            </a:r>
            <a:r>
              <a:rPr lang="cs-CZ" sz="2000" dirty="0" err="1" smtClean="0"/>
              <a:t>checkbox</a:t>
            </a:r>
            <a:r>
              <a:rPr lang="cs-CZ" sz="2000" dirty="0" smtClean="0"/>
              <a:t> Soubory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Přes tlačítko Vybrat vložíte soubor s elektronickým podpisem výběrem z adresářů vašeho počítače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Vložíte Heslo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Stisknete tlačítko Dokončit</a:t>
            </a:r>
          </a:p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36</a:t>
            </a:fld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025" y="1268760"/>
            <a:ext cx="6541344" cy="3241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307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Status žádosti 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0"/>
          </p:nvPr>
        </p:nvSpPr>
        <p:spPr>
          <a:xfrm>
            <a:off x="540000" y="3933056"/>
            <a:ext cx="8064000" cy="2186944"/>
          </a:xfrm>
        </p:spPr>
        <p:txBody>
          <a:bodyPr/>
          <a:lstStyle/>
          <a:p>
            <a:pPr algn="just"/>
            <a:r>
              <a:rPr lang="cs-CZ" dirty="0" smtClean="0"/>
              <a:t>Datum a čas jednotlivých operací se žádostí od jejího založení až po podání</a:t>
            </a:r>
          </a:p>
          <a:p>
            <a:pPr algn="just"/>
            <a:r>
              <a:rPr lang="cs-CZ" dirty="0" smtClean="0"/>
              <a:t>Možno sledovat stav podané žádosti během její administrace v systému CSSF</a:t>
            </a:r>
          </a:p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37</a:t>
            </a:fld>
            <a:endParaRPr lang="cs-CZ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80720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23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1403648" y="3789040"/>
            <a:ext cx="7307643" cy="840560"/>
          </a:xfrm>
        </p:spPr>
        <p:txBody>
          <a:bodyPr/>
          <a:lstStyle/>
          <a:p>
            <a:r>
              <a:rPr lang="cs-CZ" dirty="0" smtClean="0"/>
              <a:t>Technická podpora </a:t>
            </a:r>
            <a:r>
              <a:rPr lang="cs-CZ" b="1" dirty="0" smtClean="0">
                <a:hlinkClick r:id="rId2"/>
              </a:rPr>
              <a:t>iskp@mpsv.cz</a:t>
            </a:r>
            <a:r>
              <a:rPr lang="cs-CZ" dirty="0" smtClean="0"/>
              <a:t> 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835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Příručky a výzvy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</a:t>
            </a:fld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b="1" dirty="0" smtClean="0"/>
              <a:t>Příručky OPZ</a:t>
            </a:r>
          </a:p>
          <a:p>
            <a:pPr lvl="1"/>
            <a:r>
              <a:rPr lang="cs-CZ" sz="2500" b="1" dirty="0" smtClean="0">
                <a:hlinkClick r:id="rId2"/>
              </a:rPr>
              <a:t>http</a:t>
            </a:r>
            <a:r>
              <a:rPr lang="cs-CZ" sz="2500" b="1" dirty="0">
                <a:hlinkClick r:id="rId2"/>
              </a:rPr>
              <a:t>://</a:t>
            </a:r>
            <a:r>
              <a:rPr lang="cs-CZ" sz="2500" b="1" dirty="0" smtClean="0">
                <a:hlinkClick r:id="rId2"/>
              </a:rPr>
              <a:t>www.esfcr.cz/dokumenty-opz</a:t>
            </a:r>
            <a:endParaRPr lang="cs-CZ" sz="2500" b="1" dirty="0" smtClean="0"/>
          </a:p>
          <a:p>
            <a:pPr lvl="2"/>
            <a:r>
              <a:rPr lang="cs-CZ" b="1" dirty="0" smtClean="0">
                <a:hlinkClick r:id="rId3" tooltip="Pokyny k vyplneni zadosti v IS KP14_vydani A1.pdf"/>
              </a:rPr>
              <a:t>Pokyny </a:t>
            </a:r>
            <a:r>
              <a:rPr lang="cs-CZ" b="1" dirty="0">
                <a:hlinkClick r:id="rId3" tooltip="Pokyny k vyplneni zadosti v IS KP14_vydani A1.pdf"/>
              </a:rPr>
              <a:t>k vyplnění žádosti v IS KP14+ vydání A1 </a:t>
            </a:r>
            <a:endParaRPr lang="cs-CZ" b="1" dirty="0" smtClean="0"/>
          </a:p>
          <a:p>
            <a:pPr marL="666000" lvl="2" indent="0">
              <a:buNone/>
            </a:pPr>
            <a:endParaRPr lang="cs-CZ" b="1" dirty="0" smtClean="0"/>
          </a:p>
          <a:p>
            <a:r>
              <a:rPr lang="cs-CZ" sz="2800" b="1" dirty="0" smtClean="0"/>
              <a:t>Textace výzev OPZ</a:t>
            </a:r>
            <a:endParaRPr lang="cs-CZ" sz="2800" b="1" dirty="0">
              <a:hlinkClick r:id="rId2"/>
            </a:endParaRPr>
          </a:p>
          <a:p>
            <a:pPr lvl="1"/>
            <a:r>
              <a:rPr lang="cs-CZ" sz="2500" b="1" dirty="0">
                <a:hlinkClick r:id="rId4"/>
              </a:rPr>
              <a:t>http://www.esfcr.cz/modules/calls/?lang=1</a:t>
            </a:r>
            <a:r>
              <a:rPr lang="cs-CZ" sz="2500" b="1" dirty="0"/>
              <a:t> </a:t>
            </a:r>
            <a:endParaRPr lang="cs-CZ" sz="2500" b="1" dirty="0" smtClean="0"/>
          </a:p>
          <a:p>
            <a:pPr marL="414000" lvl="1" indent="0">
              <a:buNone/>
            </a:pPr>
            <a:endParaRPr lang="cs-CZ" sz="2500" b="1" dirty="0"/>
          </a:p>
          <a:p>
            <a:r>
              <a:rPr lang="cs-CZ" sz="2800" b="1" dirty="0"/>
              <a:t>Edukační video</a:t>
            </a:r>
          </a:p>
          <a:p>
            <a:pPr lvl="1"/>
            <a:r>
              <a:rPr lang="cs-CZ" sz="2500" b="1" dirty="0">
                <a:hlinkClick r:id="rId5"/>
              </a:rPr>
              <a:t>http://www.strukturalni-fondy.cz/cs/Jak-na-projekt/Elektronicka-zadost/Edukacni-videa</a:t>
            </a:r>
            <a:r>
              <a:rPr lang="cs-CZ" sz="2500" b="1" dirty="0"/>
              <a:t>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681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Titulní obrazovka </a:t>
            </a:r>
            <a:r>
              <a:rPr lang="cs-CZ" dirty="0" err="1" smtClean="0"/>
              <a:t>Is</a:t>
            </a:r>
            <a:r>
              <a:rPr lang="cs-CZ" dirty="0" smtClean="0"/>
              <a:t> kp14+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</a:t>
            </a:fld>
            <a:endParaRPr lang="cs-CZ" dirty="0"/>
          </a:p>
        </p:txBody>
      </p:sp>
      <p:pic>
        <p:nvPicPr>
          <p:cNvPr id="5" name="Zástupný symbol pro obsah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1412776"/>
            <a:ext cx="8496943" cy="4968552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7178546" y="3160218"/>
            <a:ext cx="165618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596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Registrace do IS KP14+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6</a:t>
            </a:fld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57912"/>
            <a:ext cx="5976664" cy="4259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56176" y="1412776"/>
            <a:ext cx="2880320" cy="5184576"/>
          </a:xfrm>
        </p:spPr>
        <p:txBody>
          <a:bodyPr/>
          <a:lstStyle/>
          <a:p>
            <a:r>
              <a:rPr lang="cs-CZ" dirty="0" smtClean="0"/>
              <a:t>Po </a:t>
            </a:r>
            <a:r>
              <a:rPr lang="cs-CZ" dirty="0"/>
              <a:t>odeslání údajů nutno:</a:t>
            </a:r>
          </a:p>
          <a:p>
            <a:pPr lvl="1"/>
            <a:r>
              <a:rPr lang="cs-CZ" dirty="0"/>
              <a:t>Potvrdit po obdržení SMS </a:t>
            </a:r>
            <a:r>
              <a:rPr lang="cs-CZ" u="sng" dirty="0" smtClean="0"/>
              <a:t>identifikační kód</a:t>
            </a:r>
            <a:r>
              <a:rPr lang="cs-CZ" dirty="0" smtClean="0"/>
              <a:t>;</a:t>
            </a:r>
            <a:endParaRPr lang="cs-CZ" dirty="0"/>
          </a:p>
          <a:p>
            <a:pPr lvl="1"/>
            <a:r>
              <a:rPr lang="cs-CZ" dirty="0"/>
              <a:t>Potvrdit URL odkaz po obdržení potvrzovacího </a:t>
            </a:r>
            <a:r>
              <a:rPr lang="cs-CZ" dirty="0" smtClean="0"/>
              <a:t>emailu </a:t>
            </a:r>
            <a:r>
              <a:rPr lang="cs-CZ" dirty="0"/>
              <a:t>do 24 </a:t>
            </a:r>
            <a:r>
              <a:rPr lang="cs-CZ" dirty="0" smtClean="0"/>
              <a:t>hodin;</a:t>
            </a:r>
            <a:endParaRPr lang="cs-CZ" dirty="0"/>
          </a:p>
          <a:p>
            <a:pPr lvl="1"/>
            <a:r>
              <a:rPr lang="cs-CZ" dirty="0" smtClean="0"/>
              <a:t>Se přihlásit </a:t>
            </a:r>
            <a:r>
              <a:rPr lang="cs-CZ" dirty="0"/>
              <a:t>pod obdrženým uživatelským jménem a zadaným </a:t>
            </a:r>
            <a:r>
              <a:rPr lang="cs-CZ" dirty="0" smtClean="0"/>
              <a:t>heslem.</a:t>
            </a:r>
            <a:r>
              <a:rPr lang="cs-CZ" dirty="0"/>
              <a:t>	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210652" y="5733256"/>
            <a:ext cx="5945523" cy="7200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32000" indent="-432000" algn="l" defTabSz="914400" rtl="0" eaLnBrk="1" latinLnBrk="0" hangingPunct="1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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8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0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lang="cs-CZ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2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cs-CZ" dirty="0"/>
              <a:t>Možno založit více účtů na jednoho </a:t>
            </a:r>
            <a:r>
              <a:rPr lang="cs-CZ" dirty="0" smtClean="0"/>
              <a:t>uživatele.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2843808" y="5229200"/>
            <a:ext cx="108012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802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Úvodní obrazovka – nástěnka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7</a:t>
            </a:fld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81225"/>
            <a:ext cx="7416824" cy="5217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899592" y="1340768"/>
            <a:ext cx="7416824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899592" y="1840191"/>
            <a:ext cx="7416824" cy="5086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2339752" y="2483630"/>
            <a:ext cx="5904656" cy="31683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923198" y="2448625"/>
            <a:ext cx="1344546" cy="2651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bdélník 12"/>
          <p:cNvSpPr/>
          <p:nvPr/>
        </p:nvSpPr>
        <p:spPr>
          <a:xfrm>
            <a:off x="2339752" y="5690482"/>
            <a:ext cx="5904656" cy="7293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16" y="1772816"/>
            <a:ext cx="5715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Zástupný symbol pro obsah 2"/>
          <p:cNvSpPr>
            <a:spLocks noGrp="1"/>
          </p:cNvSpPr>
          <p:nvPr>
            <p:ph idx="1"/>
          </p:nvPr>
        </p:nvSpPr>
        <p:spPr>
          <a:xfrm>
            <a:off x="251520" y="5301207"/>
            <a:ext cx="2016224" cy="1297635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 smtClean="0"/>
              <a:t>Symbol Domečku vždy vrací uživatele na Nástěnku.</a:t>
            </a:r>
          </a:p>
          <a:p>
            <a:endParaRPr lang="cs-CZ" dirty="0"/>
          </a:p>
        </p:txBody>
      </p:sp>
      <p:cxnSp>
        <p:nvCxnSpPr>
          <p:cNvPr id="15" name="Přímá spojnice se šipkou 14"/>
          <p:cNvCxnSpPr>
            <a:endCxn id="14" idx="2"/>
          </p:cNvCxnSpPr>
          <p:nvPr/>
        </p:nvCxnSpPr>
        <p:spPr>
          <a:xfrm flipV="1">
            <a:off x="612666" y="2220491"/>
            <a:ext cx="0" cy="31527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765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Depeše – vytvoření nové depeše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6483" y="1340768"/>
            <a:ext cx="8640960" cy="576064"/>
          </a:xfrm>
        </p:spPr>
        <p:txBody>
          <a:bodyPr/>
          <a:lstStyle/>
          <a:p>
            <a:pPr algn="just"/>
            <a:r>
              <a:rPr lang="cs-CZ" dirty="0" smtClean="0"/>
              <a:t>Nová depeše </a:t>
            </a:r>
            <a:r>
              <a:rPr lang="cs-CZ" dirty="0" smtClean="0">
                <a:sym typeface="Wingdings" pitchFamily="2" charset="2"/>
              </a:rPr>
              <a:t></a:t>
            </a:r>
            <a:r>
              <a:rPr lang="cs-CZ" dirty="0" smtClean="0"/>
              <a:t> Nový záznam </a:t>
            </a:r>
            <a:r>
              <a:rPr lang="cs-CZ" dirty="0" smtClean="0">
                <a:sym typeface="Wingdings" pitchFamily="2" charset="2"/>
              </a:rPr>
              <a:t></a:t>
            </a:r>
            <a:r>
              <a:rPr lang="cs-CZ" dirty="0" smtClean="0"/>
              <a:t> Vyplnit text </a:t>
            </a:r>
            <a:r>
              <a:rPr lang="cs-CZ" dirty="0" smtClean="0">
                <a:sym typeface="Wingdings" pitchFamily="2" charset="2"/>
              </a:rPr>
              <a:t></a:t>
            </a:r>
            <a:r>
              <a:rPr lang="cs-CZ" dirty="0" smtClean="0"/>
              <a:t> Uložit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8</a:t>
            </a:fld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58666"/>
            <a:ext cx="8424936" cy="470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4120702" y="4758652"/>
            <a:ext cx="129614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/>
          <p:cNvSpPr/>
          <p:nvPr/>
        </p:nvSpPr>
        <p:spPr>
          <a:xfrm>
            <a:off x="6917487" y="5589240"/>
            <a:ext cx="1245288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bdélník 12"/>
          <p:cNvSpPr/>
          <p:nvPr/>
        </p:nvSpPr>
        <p:spPr>
          <a:xfrm>
            <a:off x="506044" y="4780537"/>
            <a:ext cx="1243386" cy="2565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bdélník 13"/>
          <p:cNvSpPr/>
          <p:nvPr/>
        </p:nvSpPr>
        <p:spPr>
          <a:xfrm>
            <a:off x="456642" y="2113606"/>
            <a:ext cx="188311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370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Depeše - výběr adresátů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9</a:t>
            </a:fld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3"/>
          </p:nvPr>
        </p:nvSpPr>
        <p:spPr>
          <a:xfrm>
            <a:off x="5724128" y="2020350"/>
            <a:ext cx="3240360" cy="4216961"/>
          </a:xfrm>
        </p:spPr>
        <p:txBody>
          <a:bodyPr/>
          <a:lstStyle/>
          <a:p>
            <a:pPr marL="432000" lvl="1" indent="-432000">
              <a:lnSpc>
                <a:spcPts val="288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/>
              <a:t>Vyhledávání </a:t>
            </a:r>
            <a:r>
              <a:rPr lang="cs-CZ" sz="2400" dirty="0"/>
              <a:t>pomocí filtrů v horním šedivém řádku </a:t>
            </a:r>
            <a:r>
              <a:rPr lang="cs-CZ" sz="2400" dirty="0" smtClean="0"/>
              <a:t>(zástupný znak </a:t>
            </a:r>
            <a:r>
              <a:rPr lang="cs-CZ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cs-CZ" sz="2400" dirty="0" smtClean="0"/>
              <a:t>)</a:t>
            </a:r>
            <a:endParaRPr lang="cs-CZ" sz="2400" dirty="0"/>
          </a:p>
          <a:p>
            <a:pPr marL="432000" lvl="1" indent="-432000">
              <a:lnSpc>
                <a:spcPts val="288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/>
              <a:t>Označení konkrétní osoby</a:t>
            </a:r>
          </a:p>
          <a:p>
            <a:pPr marL="432000" lvl="1" indent="-432000">
              <a:lnSpc>
                <a:spcPts val="288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/>
              <a:t>Výběr </a:t>
            </a:r>
            <a:r>
              <a:rPr lang="cs-CZ" sz="2400" dirty="0"/>
              <a:t>pomocí </a:t>
            </a:r>
            <a:r>
              <a:rPr lang="cs-CZ" sz="2400" dirty="0" smtClean="0"/>
              <a:t>šipek</a:t>
            </a:r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endParaRPr lang="cs-CZ" sz="2400" dirty="0" smtClean="0"/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endParaRPr lang="cs-CZ" sz="2400" dirty="0"/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/>
              <a:t>Uložit </a:t>
            </a:r>
            <a:r>
              <a:rPr lang="cs-CZ" sz="2400" dirty="0"/>
              <a:t>a zpě</a:t>
            </a:r>
            <a:r>
              <a:rPr lang="cs-CZ" dirty="0"/>
              <a:t>t</a:t>
            </a:r>
          </a:p>
        </p:txBody>
      </p:sp>
      <p:sp>
        <p:nvSpPr>
          <p:cNvPr id="6" name="Obdélník 5"/>
          <p:cNvSpPr/>
          <p:nvPr/>
        </p:nvSpPr>
        <p:spPr>
          <a:xfrm>
            <a:off x="1763688" y="2276872"/>
            <a:ext cx="115212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00" y="1270000"/>
            <a:ext cx="5266984" cy="489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337232" y="2020351"/>
            <a:ext cx="1426455" cy="2565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281" y="4755949"/>
            <a:ext cx="630555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Přímá spojnice se šipkou 8"/>
          <p:cNvCxnSpPr/>
          <p:nvPr/>
        </p:nvCxnSpPr>
        <p:spPr>
          <a:xfrm>
            <a:off x="1187624" y="2276872"/>
            <a:ext cx="2304256" cy="26096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bdélník 14"/>
          <p:cNvSpPr/>
          <p:nvPr/>
        </p:nvSpPr>
        <p:spPr>
          <a:xfrm>
            <a:off x="6081802" y="5094414"/>
            <a:ext cx="2593828" cy="2565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Obdélník 15"/>
          <p:cNvSpPr/>
          <p:nvPr/>
        </p:nvSpPr>
        <p:spPr>
          <a:xfrm>
            <a:off x="5774521" y="4886488"/>
            <a:ext cx="288032" cy="2358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6093295"/>
            <a:ext cx="1224136" cy="457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Obdélník 19"/>
          <p:cNvSpPr/>
          <p:nvPr/>
        </p:nvSpPr>
        <p:spPr>
          <a:xfrm>
            <a:off x="7167380" y="6136429"/>
            <a:ext cx="1296914" cy="3856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399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">
  <a:themeElements>
    <a:clrScheme name="MPSV">
      <a:dk1>
        <a:srgbClr val="084A8B"/>
      </a:dk1>
      <a:lt1>
        <a:srgbClr val="F5F5F5"/>
      </a:lt1>
      <a:dk2>
        <a:srgbClr val="AFDDFA"/>
      </a:dk2>
      <a:lt2>
        <a:srgbClr val="F5F5F5"/>
      </a:lt2>
      <a:accent1>
        <a:srgbClr val="084A8B"/>
      </a:accent1>
      <a:accent2>
        <a:srgbClr val="5FBBF5"/>
      </a:accent2>
      <a:accent3>
        <a:srgbClr val="D7EEFC"/>
      </a:accent3>
      <a:accent4>
        <a:srgbClr val="FFCC00"/>
      </a:accent4>
      <a:accent5>
        <a:srgbClr val="AFDDFA"/>
      </a:accent5>
      <a:accent6>
        <a:srgbClr val="AF0100"/>
      </a:accent6>
      <a:hlink>
        <a:srgbClr val="084A8B"/>
      </a:hlink>
      <a:folHlink>
        <a:srgbClr val="084A8B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1069</TotalTime>
  <Words>1028</Words>
  <Application>Microsoft Office PowerPoint</Application>
  <PresentationFormat>Předvádění na obrazovce (4:3)</PresentationFormat>
  <Paragraphs>232</Paragraphs>
  <Slides>38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38</vt:i4>
      </vt:variant>
    </vt:vector>
  </HeadingPairs>
  <TitlesOfParts>
    <vt:vector size="39" baseType="lpstr">
      <vt:lpstr>prezentace</vt:lpstr>
      <vt:lpstr>Ukázka portálu IS KP14+ </vt:lpstr>
      <vt:lpstr> přihlášení A Podpora uživatelů </vt:lpstr>
      <vt:lpstr>Nápověda</vt:lpstr>
      <vt:lpstr>Příručky a výzvy</vt:lpstr>
      <vt:lpstr>Titulní obrazovka Is kp14+</vt:lpstr>
      <vt:lpstr>Registrace do IS KP14+</vt:lpstr>
      <vt:lpstr>Úvodní obrazovka – nástěnka</vt:lpstr>
      <vt:lpstr>Depeše – vytvoření nové depeše</vt:lpstr>
      <vt:lpstr>Depeše - výběr adresátů</vt:lpstr>
      <vt:lpstr>Depeše - Správa složek</vt:lpstr>
      <vt:lpstr>Nastavení notifikací</vt:lpstr>
      <vt:lpstr>Základní menu</vt:lpstr>
      <vt:lpstr>Vytvoření nové žádosti</vt:lpstr>
      <vt:lpstr>Pravidla pro vyplňování žádosti</vt:lpstr>
      <vt:lpstr>Datová oblast žádosti</vt:lpstr>
      <vt:lpstr>Příklady vyplňovaných záložek – IDENTIFIKACE OPERACE</vt:lpstr>
      <vt:lpstr>projekt</vt:lpstr>
      <vt:lpstr>specifické cíle</vt:lpstr>
      <vt:lpstr>Indikátory</vt:lpstr>
      <vt:lpstr>Horizontální principy</vt:lpstr>
      <vt:lpstr>Subjekty projektu</vt:lpstr>
      <vt:lpstr>osoby subjektu</vt:lpstr>
      <vt:lpstr>Rozpočet jednotkový (I.)</vt:lpstr>
      <vt:lpstr>Rozpočet jednotkový (II.)</vt:lpstr>
      <vt:lpstr>Přehled zdrojů financování</vt:lpstr>
      <vt:lpstr>Finanční plán</vt:lpstr>
      <vt:lpstr>čestné prohlášení</vt:lpstr>
      <vt:lpstr>dokumenty</vt:lpstr>
      <vt:lpstr>Operace se žádostí</vt:lpstr>
      <vt:lpstr>Přístup k projektu (I.)</vt:lpstr>
      <vt:lpstr>Přístup k projektu (II.)</vt:lpstr>
      <vt:lpstr>Kontrola</vt:lpstr>
      <vt:lpstr>Finalizace</vt:lpstr>
      <vt:lpstr>podpis a podání žádosti</vt:lpstr>
      <vt:lpstr>podpis žádosti (I.)</vt:lpstr>
      <vt:lpstr>podpis žádosti (II.)</vt:lpstr>
      <vt:lpstr>Status žádosti 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Podzemská Dana (MPSV)</dc:creator>
  <cp:lastModifiedBy>Kopečná Janka (MPSV)</cp:lastModifiedBy>
  <cp:revision>214</cp:revision>
  <dcterms:created xsi:type="dcterms:W3CDTF">2015-02-20T08:23:15Z</dcterms:created>
  <dcterms:modified xsi:type="dcterms:W3CDTF">2015-10-01T09:03:23Z</dcterms:modified>
</cp:coreProperties>
</file>